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8C55A4-4618-4B67-A232-19D85765E7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ECE449-45B4-46AB-BC64-40F1CD0C1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09444"/>
            <a:ext cx="10515600" cy="238760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6B77F-373C-49C9-AE0D-9823F6B04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428999"/>
            <a:ext cx="8217023" cy="2456896"/>
          </a:xfrm>
        </p:spPr>
        <p:txBody>
          <a:bodyPr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9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C30BD3D4-A095-4BE0-8F4E-E38177139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D035FE-E3C8-4FBF-A7BB-6F79D659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02" y="969782"/>
            <a:ext cx="659373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12379-1C0B-4B87-BA40-001778C72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601" y="4210339"/>
            <a:ext cx="6593736" cy="167787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50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1B39C2A0-C7C7-4CBD-AD40-E4EB288CC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982465-48EB-4302-97D8-1AD0E472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510BE-A6D6-4669-8330-D4DD98E09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2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EB594BF3-F2CC-455B-AC95-33813EDFD8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"/>
            <a:ext cx="12192000" cy="6853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982465-48EB-4302-97D8-1AD0E472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510BE-A6D6-4669-8330-D4DD98E09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4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400569DE-7E92-471D-8710-BC58EC8C2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982465-48EB-4302-97D8-1AD0E472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510BE-A6D6-4669-8330-D4DD98E09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9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, rectangle&#10;&#10;Description automatically generated">
            <a:extLst>
              <a:ext uri="{FF2B5EF4-FFF2-40B4-BE49-F238E27FC236}">
                <a16:creationId xmlns:a16="http://schemas.microsoft.com/office/drawing/2014/main" id="{45B40F10-67C0-476F-A7CF-1FCDBF6FD7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F8745B-3E18-4BC4-B728-632ACA2A3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4D15D-D24D-42F3-BAAD-EEC9A045F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28AFB-DF9C-47F7-99B0-825ED333E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322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, rectangle&#10;&#10;Description automatically generated">
            <a:extLst>
              <a:ext uri="{FF2B5EF4-FFF2-40B4-BE49-F238E27FC236}">
                <a16:creationId xmlns:a16="http://schemas.microsoft.com/office/drawing/2014/main" id="{EBBAD24B-B236-41BA-9D34-05D8A7A9B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A639E-BE0F-441A-B589-545DBE2A4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6F13B-DD3C-4F59-B1C8-B89F05838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1CEB1-7F88-4A08-A5B2-0C96DCE04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172553-3E9C-47A4-89A3-F8FC25E5A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1C08B-1E22-4E43-B20B-070130545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887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A6DF05D4-FAE6-4614-8B8D-CF3F40C8D2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73B1E-C420-4387-990C-3345254E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730" y="1110849"/>
            <a:ext cx="9792070" cy="1028669"/>
          </a:xfrm>
        </p:spPr>
        <p:txBody>
          <a:bodyPr/>
          <a:lstStyle>
            <a:lvl1pPr algn="ctr">
              <a:defRPr sz="3200" b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AF7E9B-5206-41C6-9431-7F036CC58E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0730" y="2298700"/>
            <a:ext cx="9809533" cy="383540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5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39A5C9BC-7DB9-41B7-98D0-9926B96822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73B1E-C420-4387-990C-3345254E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730" y="1110849"/>
            <a:ext cx="9792070" cy="1028669"/>
          </a:xfrm>
        </p:spPr>
        <p:txBody>
          <a:bodyPr/>
          <a:lstStyle>
            <a:lvl1pPr algn="ctr">
              <a:defRPr sz="32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AF7E9B-5206-41C6-9431-7F036CC58E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0730" y="2298700"/>
            <a:ext cx="9809533" cy="3835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6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39A5C9BC-7DB9-41B7-98D0-9926B96822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AF7E9B-5206-41C6-9431-7F036CC58E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5551" y="1438183"/>
            <a:ext cx="5726097" cy="474030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58822-7DDC-42CB-B4E4-548855F01C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29463" y="1428751"/>
            <a:ext cx="3825875" cy="474030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887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D677FE-21C4-49E6-B481-0D7225CA8D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AF7E9B-5206-41C6-9431-7F036CC58E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0351" y="1419874"/>
            <a:ext cx="5726097" cy="4740306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58822-7DDC-42CB-B4E4-548855F01C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5552" y="1419874"/>
            <a:ext cx="3825875" cy="474030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49045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87AF81F-BF64-4CD2-BF82-3C6AB5342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"/>
            <a:ext cx="12192000" cy="6853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110303-322E-4B18-B8A4-B9EDF95F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9248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DE6C2-AD6C-417F-A5B2-3EA2F0914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599248"/>
            <a:ext cx="6172200" cy="5411788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AB6D5-7FF4-44D7-9CA5-C8B2A10F4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9448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925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25C55492-2C24-4DDA-BDA8-1DF31A7902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110303-322E-4B18-B8A4-B9EDF95F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1194"/>
            <a:ext cx="10514012" cy="1600200"/>
          </a:xfrm>
        </p:spPr>
        <p:txBody>
          <a:bodyPr anchor="b"/>
          <a:lstStyle>
            <a:lvl1pPr algn="ctr"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DE6C2-AD6C-417F-A5B2-3EA2F0914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7970"/>
            <a:ext cx="10514012" cy="3642910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97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square&#10;&#10;Description automatically generated">
            <a:extLst>
              <a:ext uri="{FF2B5EF4-FFF2-40B4-BE49-F238E27FC236}">
                <a16:creationId xmlns:a16="http://schemas.microsoft.com/office/drawing/2014/main" id="{3440F664-242A-4296-8FF3-3828EECDE7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00150D-790B-42E1-902B-521842870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714653"/>
            <a:ext cx="4114799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5A380-5DC9-4DCC-A35C-5E1F270FF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78425" y="846761"/>
            <a:ext cx="5905022" cy="51644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4CD7-29FE-4F10-AC96-E1B42BC00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14853"/>
            <a:ext cx="4114799" cy="3808411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996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square&#10;&#10;Description automatically generated">
            <a:extLst>
              <a:ext uri="{FF2B5EF4-FFF2-40B4-BE49-F238E27FC236}">
                <a16:creationId xmlns:a16="http://schemas.microsoft.com/office/drawing/2014/main" id="{52AD7242-3B17-407F-A864-DC405EC9AC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"/>
            <a:ext cx="12192000" cy="6853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00150D-790B-42E1-902B-521842870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786" y="550416"/>
            <a:ext cx="4114799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5A380-5DC9-4DCC-A35C-5E1F270FF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3734" y="853420"/>
            <a:ext cx="5922778" cy="51511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4CD7-29FE-4F10-AC96-E1B42BC00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11063" y="2174072"/>
            <a:ext cx="4114799" cy="4133511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8157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A23F77A4-5A18-44DE-9FE8-D9C141D77B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5A380-5DC9-4DCC-A35C-5E1F270FF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9293" y="949911"/>
            <a:ext cx="5536708" cy="54064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4CD7-29FE-4F10-AC96-E1B42BC00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56757" y="949911"/>
            <a:ext cx="4114799" cy="5406439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368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983C6AB6-D969-4E5F-BBC1-1F018EC98B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5A380-5DC9-4DCC-A35C-5E1F270FF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6846" y="949911"/>
            <a:ext cx="5536708" cy="54064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4CD7-29FE-4F10-AC96-E1B42BC00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56757" y="949911"/>
            <a:ext cx="4114799" cy="5406439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580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A23F77A4-5A18-44DE-9FE8-D9C141D77B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DBC55B-61D0-401B-BDA9-6577FECE2A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6947" y="949911"/>
            <a:ext cx="5343741" cy="5406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06DB55-359D-451A-B5DA-35FFA0263C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48500" y="461963"/>
            <a:ext cx="4927600" cy="6161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1964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A9DC79CD-DEF8-40BF-A341-8D42F4655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DBC55B-61D0-401B-BDA9-6577FECE2A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2380" y="949911"/>
            <a:ext cx="5343741" cy="5406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06DB55-359D-451A-B5DA-35FFA0263C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35300" y="461963"/>
            <a:ext cx="4740799" cy="6161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6525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321827F1-5FED-4B62-B5D7-CBDF31F935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2"/>
            <a:ext cx="12192000" cy="6853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85A800-516B-415F-BDC3-EDF3D9BD0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67636" y="4296963"/>
            <a:ext cx="4324442" cy="1775363"/>
          </a:xfrm>
        </p:spPr>
        <p:txBody>
          <a:bodyPr/>
          <a:lstStyle>
            <a:lvl1pPr algn="ctr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975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881463-C33E-41F6-B008-D9F1F1AC93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12192000" cy="685518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85A800-516B-415F-BDC3-EDF3D9BD0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57375" y="4023360"/>
            <a:ext cx="8477250" cy="206672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3084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DA6A8F-E61C-415A-A149-EB82F7871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0EF90-14DE-4E59-885D-3A89E2D81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6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62" r:id="rId5"/>
    <p:sldLayoutId id="2147483652" r:id="rId6"/>
    <p:sldLayoutId id="2147483653" r:id="rId7"/>
    <p:sldLayoutId id="2147483654" r:id="rId8"/>
    <p:sldLayoutId id="2147483664" r:id="rId9"/>
    <p:sldLayoutId id="2147483665" r:id="rId10"/>
    <p:sldLayoutId id="2147483666" r:id="rId11"/>
    <p:sldLayoutId id="2147483656" r:id="rId12"/>
    <p:sldLayoutId id="2147483663" r:id="rId13"/>
    <p:sldLayoutId id="2147483657" r:id="rId14"/>
    <p:sldLayoutId id="2147483661" r:id="rId15"/>
    <p:sldLayoutId id="2147483668" r:id="rId16"/>
    <p:sldLayoutId id="2147483669" r:id="rId17"/>
    <p:sldLayoutId id="2147483670" r:id="rId18"/>
    <p:sldLayoutId id="2147483671" r:id="rId19"/>
    <p:sldLayoutId id="2147483667" r:id="rId20"/>
    <p:sldLayoutId id="214748365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imet.org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AC80FE-7DA8-D5A1-CCEB-5A004E75E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19" y="1966783"/>
            <a:ext cx="8946777" cy="4274090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C2B6A9E-A198-7A38-9E34-1B548A4016B1}"/>
              </a:ext>
            </a:extLst>
          </p:cNvPr>
          <p:cNvGrpSpPr/>
          <p:nvPr/>
        </p:nvGrpSpPr>
        <p:grpSpPr>
          <a:xfrm>
            <a:off x="130216" y="5513294"/>
            <a:ext cx="1389888" cy="1078992"/>
            <a:chOff x="8872112" y="0"/>
            <a:chExt cx="3021107" cy="20080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0C4E06D-EBF9-1531-18C5-4E9C96549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55" t="26862" r="26246" b="29216"/>
            <a:stretch/>
          </p:blipFill>
          <p:spPr>
            <a:xfrm>
              <a:off x="8872112" y="0"/>
              <a:ext cx="3021107" cy="20080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8B1C54-A0F4-0D66-884D-2A3902C2694A}"/>
                </a:ext>
              </a:extLst>
            </p:cNvPr>
            <p:cNvSpPr/>
            <p:nvPr/>
          </p:nvSpPr>
          <p:spPr>
            <a:xfrm>
              <a:off x="10001666" y="1566248"/>
              <a:ext cx="1891553" cy="441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FFFFFF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154A409-7E0D-4253-E2C6-F2E03EC526A1}"/>
              </a:ext>
            </a:extLst>
          </p:cNvPr>
          <p:cNvSpPr txBox="1"/>
          <p:nvPr/>
        </p:nvSpPr>
        <p:spPr>
          <a:xfrm>
            <a:off x="429086" y="620122"/>
            <a:ext cx="110507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TriMet System Knowledge and Trip Planning Tools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876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33CBB1-28D9-07DF-9892-00271671CE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0474" y="1999296"/>
            <a:ext cx="5726097" cy="3776815"/>
          </a:xfrm>
        </p:spPr>
        <p:txBody>
          <a:bodyPr/>
          <a:lstStyle/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TriMet Customer Service: 503-238-RIDE (7433)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Hours of service: Daily, 7:30 am-5:30 pm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Pioneer Square: 701 SW 6th Ave, Portland</a:t>
            </a:r>
          </a:p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TriMet Website:  TriMet.org</a:t>
            </a:r>
          </a:p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System Maps and Schedules for Buses, MAX and Streetcar</a:t>
            </a:r>
          </a:p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Transit Tracker: Text stop ID # to 27299 </a:t>
            </a:r>
          </a:p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Call 503-238-7433, Option 1-Transit Tracker</a:t>
            </a:r>
          </a:p>
          <a:p>
            <a:r>
              <a:rPr lang="en-US" sz="2000" dirty="0">
                <a:latin typeface="+mn-lt"/>
                <a:ea typeface="Verdana" panose="020B0604030504040204" pitchFamily="34" charset="0"/>
                <a:cs typeface="Calibri"/>
              </a:rPr>
              <a:t>Option #3- Live trip planning assistance.</a:t>
            </a:r>
          </a:p>
          <a:p>
            <a:endParaRPr lang="en-US" dirty="0"/>
          </a:p>
        </p:txBody>
      </p:sp>
      <p:pic>
        <p:nvPicPr>
          <p:cNvPr id="8" name="Picture 4" descr="Oficina del Servicio al Cliente de TriMet">
            <a:extLst>
              <a:ext uri="{FF2B5EF4-FFF2-40B4-BE49-F238E27FC236}">
                <a16:creationId xmlns:a16="http://schemas.microsoft.com/office/drawing/2014/main" id="{C317BBFB-7B27-0CDC-09ED-43606E67DEF4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6" r="23146"/>
          <a:stretch>
            <a:fillRect/>
          </a:stretch>
        </p:blipFill>
        <p:spPr bwMode="auto">
          <a:xfrm>
            <a:off x="1176338" y="1419225"/>
            <a:ext cx="3825875" cy="4740275"/>
          </a:xfrm>
          <a:prstGeom prst="rect">
            <a:avLst/>
          </a:prstGeom>
          <a:noFill/>
          <a:effectLst>
            <a:glow rad="127000">
              <a:schemeClr val="accent6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403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43D5649-9FE1-F657-E1BD-04BDAD7DE4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4576" r="24576"/>
          <a:stretch>
            <a:fillRect/>
          </a:stretch>
        </p:blipFill>
        <p:spPr>
          <a:xfrm>
            <a:off x="6206246" y="2770360"/>
            <a:ext cx="4692830" cy="3286962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A3E99E-74EB-EE57-59D7-4DB79C81B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4090"/>
              </p:ext>
            </p:extLst>
          </p:nvPr>
        </p:nvGraphicFramePr>
        <p:xfrm>
          <a:off x="1190626" y="3422072"/>
          <a:ext cx="4501815" cy="2638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779">
                  <a:extLst>
                    <a:ext uri="{9D8B030D-6E8A-4147-A177-3AD203B41FA5}">
                      <a16:colId xmlns:a16="http://schemas.microsoft.com/office/drawing/2014/main" val="3188570775"/>
                    </a:ext>
                  </a:extLst>
                </a:gridCol>
                <a:gridCol w="1694649">
                  <a:extLst>
                    <a:ext uri="{9D8B030D-6E8A-4147-A177-3AD203B41FA5}">
                      <a16:colId xmlns:a16="http://schemas.microsoft.com/office/drawing/2014/main" val="1214264857"/>
                    </a:ext>
                  </a:extLst>
                </a:gridCol>
                <a:gridCol w="1290387">
                  <a:extLst>
                    <a:ext uri="{9D8B030D-6E8A-4147-A177-3AD203B41FA5}">
                      <a16:colId xmlns:a16="http://schemas.microsoft.com/office/drawing/2014/main" val="1130330719"/>
                    </a:ext>
                  </a:extLst>
                </a:gridCol>
              </a:tblGrid>
              <a:tr h="70265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61679" marR="161679" marT="80839" marB="8083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2 ½ hours</a:t>
                      </a:r>
                    </a:p>
                  </a:txBody>
                  <a:tcPr marL="161679" marR="161679" marT="80839" marB="8083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All-day Pass</a:t>
                      </a:r>
                    </a:p>
                  </a:txBody>
                  <a:tcPr marL="161679" marR="161679" marT="80839" marB="80839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127145"/>
                  </a:ext>
                </a:extLst>
              </a:tr>
              <a:tr h="576516">
                <a:tc>
                  <a:txBody>
                    <a:bodyPr/>
                    <a:lstStyle/>
                    <a:p>
                      <a:r>
                        <a:rPr lang="en-US" sz="2000" dirty="0"/>
                        <a:t>Student</a:t>
                      </a:r>
                    </a:p>
                  </a:txBody>
                  <a:tcPr marL="161679" marR="161679" marT="80839" marB="80839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$1.25</a:t>
                      </a:r>
                    </a:p>
                  </a:txBody>
                  <a:tcPr marL="161679" marR="161679" marT="80839" marB="80839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$2.50</a:t>
                      </a:r>
                    </a:p>
                  </a:txBody>
                  <a:tcPr marL="161679" marR="161679" marT="80839" marB="80839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481683"/>
                  </a:ext>
                </a:extLst>
              </a:tr>
              <a:tr h="823786">
                <a:tc>
                  <a:txBody>
                    <a:bodyPr/>
                    <a:lstStyle/>
                    <a:p>
                      <a:r>
                        <a:rPr lang="en-US" sz="2000" dirty="0"/>
                        <a:t>Honored Citizen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$1.25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$2.50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257705"/>
                  </a:ext>
                </a:extLst>
              </a:tr>
              <a:tr h="439499">
                <a:tc>
                  <a:txBody>
                    <a:bodyPr/>
                    <a:lstStyle/>
                    <a:p>
                      <a:r>
                        <a:rPr lang="en-US" sz="2000" dirty="0"/>
                        <a:t>Adult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$2.50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$5.00</a:t>
                      </a:r>
                    </a:p>
                  </a:txBody>
                  <a:tcPr marL="161679" marR="161679" marT="80839" marB="8083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8933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29FDA41-4D32-E993-08CE-758B29400AF3}"/>
              </a:ext>
            </a:extLst>
          </p:cNvPr>
          <p:cNvSpPr txBox="1"/>
          <p:nvPr/>
        </p:nvSpPr>
        <p:spPr>
          <a:xfrm>
            <a:off x="1923957" y="1490008"/>
            <a:ext cx="32711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Hop Fastpass:</a:t>
            </a:r>
          </a:p>
          <a:p>
            <a:r>
              <a:rPr lang="en-US" sz="2400" dirty="0"/>
              <a:t>    myhopcard.com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Single use tickets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exact cash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0A7F80-0174-F4A2-1259-9A6F505EA0E9}"/>
              </a:ext>
            </a:extLst>
          </p:cNvPr>
          <p:cNvSpPr txBox="1"/>
          <p:nvPr/>
        </p:nvSpPr>
        <p:spPr>
          <a:xfrm>
            <a:off x="6096000" y="1418068"/>
            <a:ext cx="52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Fare:  No Free Rides</a:t>
            </a:r>
          </a:p>
        </p:txBody>
      </p:sp>
    </p:spTree>
    <p:extLst>
      <p:ext uri="{BB962C8B-B14F-4D97-AF65-F5344CB8AC3E}">
        <p14:creationId xmlns:p14="http://schemas.microsoft.com/office/powerpoint/2010/main" val="342650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0CE4EE-C097-A127-A5B5-2385678379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06210" y="3017107"/>
            <a:ext cx="5992514" cy="2898629"/>
          </a:xfrm>
        </p:spPr>
        <p:txBody>
          <a:bodyPr/>
          <a:lstStyle/>
          <a:p>
            <a:r>
              <a:rPr lang="en-US" sz="2000" dirty="0">
                <a:latin typeface="+mn-lt"/>
                <a:ea typeface="Verdana" panose="020B0604030504040204" pitchFamily="34" charset="0"/>
              </a:rPr>
              <a:t>TriMet bus stops have certain information at the stop: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</a:rPr>
              <a:t>Bus route number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</a:rPr>
              <a:t>Direction it is going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</a:rPr>
              <a:t>Stop ID number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</a:rPr>
              <a:t>Symbol for type of transit vehicle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Verdana" panose="020B0604030504040204" pitchFamily="34" charset="0"/>
              </a:rPr>
              <a:t>Color of MAX line and the destination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8E3D31-2B76-42FC-7B25-B9B47A3C76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29" y="3791444"/>
            <a:ext cx="1804877" cy="2368736"/>
          </a:xfrm>
          <a:prstGeom prst="rect">
            <a:avLst/>
          </a:prstGeom>
          <a:effectLst>
            <a:glow rad="127000">
              <a:schemeClr val="accent6"/>
            </a:glow>
            <a:softEdge rad="0"/>
          </a:effectLst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68EA3BF-2C35-E47C-BF9D-4AC42E26256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6" b="9546"/>
          <a:stretch>
            <a:fillRect/>
          </a:stretch>
        </p:blipFill>
        <p:spPr>
          <a:xfrm>
            <a:off x="1069807" y="3791444"/>
            <a:ext cx="1804877" cy="2368736"/>
          </a:xfrm>
          <a:prstGeom prst="rect">
            <a:avLst/>
          </a:prstGeom>
          <a:ln>
            <a:noFill/>
          </a:ln>
          <a:effectLst>
            <a:glow rad="127000">
              <a:schemeClr val="accent6"/>
            </a:glow>
            <a:softEdge rad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2CBDB-0763-844D-B2C3-176BCF1984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42" y="1560945"/>
            <a:ext cx="2992630" cy="1868055"/>
          </a:xfrm>
          <a:prstGeom prst="rect">
            <a:avLst/>
          </a:prstGeom>
          <a:effectLst>
            <a:glow rad="127000">
              <a:schemeClr val="accent6"/>
            </a:glow>
            <a:softEdge rad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5DC931-75D3-4924-210A-E746F22F54AD}"/>
              </a:ext>
            </a:extLst>
          </p:cNvPr>
          <p:cNvSpPr txBox="1"/>
          <p:nvPr/>
        </p:nvSpPr>
        <p:spPr>
          <a:xfrm>
            <a:off x="6627137" y="1787086"/>
            <a:ext cx="2831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Transit Stops</a:t>
            </a:r>
          </a:p>
        </p:txBody>
      </p:sp>
    </p:spTree>
    <p:extLst>
      <p:ext uri="{BB962C8B-B14F-4D97-AF65-F5344CB8AC3E}">
        <p14:creationId xmlns:p14="http://schemas.microsoft.com/office/powerpoint/2010/main" val="260385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8478B-3310-1DA4-4E6B-49078E1319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59175" y="2688880"/>
            <a:ext cx="4732538" cy="3715064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+mn-lt"/>
                <a:ea typeface="Verdana" panose="020B0604030504040204" pitchFamily="34" charset="0"/>
              </a:rPr>
              <a:t>A Transit Center (TC) is a major transit hub served by several bus and/or rail lines.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+mn-lt"/>
              <a:ea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+mn-lt"/>
                <a:ea typeface="Verdana" panose="020B0604030504040204" pitchFamily="34" charset="0"/>
              </a:rPr>
              <a:t>TriMet transit centers are conveniently located throughout the metro area.</a:t>
            </a:r>
            <a:endParaRPr lang="en-US" sz="2400" dirty="0">
              <a:latin typeface="+mn-lt"/>
              <a:ea typeface="Verdana" panose="020B0604030504040204" pitchFamily="34" charset="0"/>
              <a:cs typeface="Calibri"/>
            </a:endParaRPr>
          </a:p>
          <a:p>
            <a:endParaRPr lang="en-US" dirty="0"/>
          </a:p>
        </p:txBody>
      </p:sp>
      <p:pic>
        <p:nvPicPr>
          <p:cNvPr id="4" name="Picture 6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D2923F24-3DDA-7159-0DCB-D8558CD71F8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12454" b="12454"/>
          <a:stretch/>
        </p:blipFill>
        <p:spPr>
          <a:xfrm>
            <a:off x="1176338" y="1419225"/>
            <a:ext cx="3825875" cy="4740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7D58D4-97CC-AF28-307B-F34DFBA1EA46}"/>
              </a:ext>
            </a:extLst>
          </p:cNvPr>
          <p:cNvSpPr txBox="1"/>
          <p:nvPr/>
        </p:nvSpPr>
        <p:spPr>
          <a:xfrm>
            <a:off x="6096000" y="1348894"/>
            <a:ext cx="4058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Transit Centers</a:t>
            </a:r>
          </a:p>
        </p:txBody>
      </p:sp>
    </p:spTree>
    <p:extLst>
      <p:ext uri="{BB962C8B-B14F-4D97-AF65-F5344CB8AC3E}">
        <p14:creationId xmlns:p14="http://schemas.microsoft.com/office/powerpoint/2010/main" val="375014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B2F7F4-D342-496F-AC70-298ECF9DC2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35559" y="3290593"/>
            <a:ext cx="3554994" cy="250258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+mn-lt"/>
                <a:ea typeface="Verdana" panose="020B0604030504040204" pitchFamily="34" charset="0"/>
                <a:cs typeface="+mn-lt"/>
              </a:rPr>
              <a:t>The Portland Transit Mall is Downtown Portland’s transit hub, spanning more than 57 blocks along 5th and 6th avenues.</a:t>
            </a:r>
            <a:endParaRPr lang="en-US" sz="2400" dirty="0">
              <a:latin typeface="+mn-lt"/>
              <a:ea typeface="Verdana" panose="020B0604030504040204" pitchFamily="34" charset="0"/>
              <a:cs typeface="Calibri"/>
            </a:endParaRPr>
          </a:p>
          <a:p>
            <a:endParaRPr lang="en-US" dirty="0"/>
          </a:p>
        </p:txBody>
      </p:sp>
      <p:pic>
        <p:nvPicPr>
          <p:cNvPr id="4" name="Picture 8" descr="A public transit bus on a city street&#10;&#10;Description automatically generated">
            <a:extLst>
              <a:ext uri="{FF2B5EF4-FFF2-40B4-BE49-F238E27FC236}">
                <a16:creationId xmlns:a16="http://schemas.microsoft.com/office/drawing/2014/main" id="{FF0F08DD-3F63-943C-BB1E-90D5103C2A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773" r="19773"/>
          <a:stretch>
            <a:fillRect/>
          </a:stretch>
        </p:blipFill>
        <p:spPr>
          <a:xfrm>
            <a:off x="1237405" y="1413849"/>
            <a:ext cx="3083503" cy="2225643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5" name="Picture 5" descr="A train is parked on the side of a road&#10;&#10;Description automatically generated">
            <a:extLst>
              <a:ext uri="{FF2B5EF4-FFF2-40B4-BE49-F238E27FC236}">
                <a16:creationId xmlns:a16="http://schemas.microsoft.com/office/drawing/2014/main" id="{74FD2BCC-E194-36C9-2DDD-6245EBDBC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405" y="4089334"/>
            <a:ext cx="3128228" cy="2057969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B2A3E5-25C2-9930-1017-896BBA99CF11}"/>
              </a:ext>
            </a:extLst>
          </p:cNvPr>
          <p:cNvSpPr txBox="1"/>
          <p:nvPr/>
        </p:nvSpPr>
        <p:spPr>
          <a:xfrm>
            <a:off x="4717286" y="1977501"/>
            <a:ext cx="53915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The Portland Transit Mall</a:t>
            </a:r>
          </a:p>
        </p:txBody>
      </p:sp>
    </p:spTree>
    <p:extLst>
      <p:ext uri="{BB962C8B-B14F-4D97-AF65-F5344CB8AC3E}">
        <p14:creationId xmlns:p14="http://schemas.microsoft.com/office/powerpoint/2010/main" val="4226680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55328B-225A-EA18-B2AD-E09AB91933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0351" y="1920118"/>
            <a:ext cx="5726097" cy="4220435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+mn-lt"/>
                <a:ea typeface="+mn-lt"/>
                <a:cs typeface="+mn-lt"/>
              </a:rPr>
              <a:t>Whether you are meeting your carpool or catching the bus, MAX or WES, you can park free of charge up to 24 hours (unless otherwise posted) at these Park &amp; Ride locations.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+mn-lt"/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+mn-lt"/>
                <a:ea typeface="+mn-lt"/>
                <a:cs typeface="+mn-lt"/>
              </a:rPr>
              <a:t>Overnight parking is permitted, as long as your stay does not exceed 24 hours. Always lock your vehicle and do not leave valuables inside.</a:t>
            </a:r>
            <a:endParaRPr lang="en-US" sz="2400" dirty="0">
              <a:latin typeface="+mn-lt"/>
              <a:cs typeface="Calibri" panose="020F0502020204030204"/>
            </a:endParaRP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510C931-4CEF-F3ED-DAA2-6DE088A216A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2834" r="22834"/>
          <a:stretch>
            <a:fillRect/>
          </a:stretch>
        </p:blipFill>
        <p:spPr>
          <a:xfrm>
            <a:off x="1175552" y="3246120"/>
            <a:ext cx="3825875" cy="2914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655190-028E-5955-8DD0-50C7B5B79991}"/>
              </a:ext>
            </a:extLst>
          </p:cNvPr>
          <p:cNvSpPr txBox="1"/>
          <p:nvPr/>
        </p:nvSpPr>
        <p:spPr>
          <a:xfrm>
            <a:off x="1524896" y="1537568"/>
            <a:ext cx="3476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Park &amp; Ride Locations</a:t>
            </a:r>
          </a:p>
        </p:txBody>
      </p:sp>
    </p:spTree>
    <p:extLst>
      <p:ext uri="{BB962C8B-B14F-4D97-AF65-F5344CB8AC3E}">
        <p14:creationId xmlns:p14="http://schemas.microsoft.com/office/powerpoint/2010/main" val="1454677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blue background&#10;&#10;Description automatically generated">
            <a:extLst>
              <a:ext uri="{FF2B5EF4-FFF2-40B4-BE49-F238E27FC236}">
                <a16:creationId xmlns:a16="http://schemas.microsoft.com/office/drawing/2014/main" id="{4FA4F9F3-D310-39A5-16BB-BEFF61A3A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8" r="7206"/>
          <a:stretch/>
        </p:blipFill>
        <p:spPr>
          <a:xfrm>
            <a:off x="1043651" y="1294932"/>
            <a:ext cx="10104698" cy="5081287"/>
          </a:xfrm>
          <a:prstGeom prst="rect">
            <a:avLst/>
          </a:prstGeom>
          <a:effectLst>
            <a:glow rad="127000">
              <a:schemeClr val="accent5"/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98C7D0-74E1-D503-0E92-40B43F23B135}"/>
              </a:ext>
            </a:extLst>
          </p:cNvPr>
          <p:cNvSpPr txBox="1"/>
          <p:nvPr/>
        </p:nvSpPr>
        <p:spPr>
          <a:xfrm>
            <a:off x="1595912" y="2712190"/>
            <a:ext cx="65340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Valid and correct fare is required.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Move for seniors and people with disabilities.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Don't threaten or intimidate riders or operators.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Don't be so loud that you disturb others.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Don't block the aisles or doors.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If you bring a pet, keep it in a carrier.</a:t>
            </a:r>
          </a:p>
          <a:p>
            <a:pPr marL="457200" indent="-457200">
              <a:buFont typeface="Wingdings" panose="020B0604020202020204" pitchFamily="34" charset="0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Keep food and drinks in closed containers.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DC9EA-3C39-16DF-6CF5-8B50BE5E4E4A}"/>
              </a:ext>
            </a:extLst>
          </p:cNvPr>
          <p:cNvSpPr txBox="1"/>
          <p:nvPr/>
        </p:nvSpPr>
        <p:spPr>
          <a:xfrm>
            <a:off x="1686962" y="1294930"/>
            <a:ext cx="8818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Rules for Riding... "</a:t>
            </a:r>
            <a:r>
              <a:rPr lang="en-US" sz="4000" b="1" i="1" dirty="0">
                <a:solidFill>
                  <a:schemeClr val="bg1"/>
                </a:solidFill>
              </a:rPr>
              <a:t>Respect the Ride</a:t>
            </a:r>
            <a:r>
              <a:rPr lang="en-US" sz="4000" b="1" dirty="0">
                <a:solidFill>
                  <a:schemeClr val="bg1"/>
                </a:solidFill>
              </a:rPr>
              <a:t>"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6367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04675E-9FFD-312C-43E1-547DC60E72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71205" y="1446386"/>
            <a:ext cx="4255915" cy="4740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The TriMet service area currently encompasses an area of about 533 square miles. The TriMet district serves portions of the counties of Multnomah, Washington, and Clackamas; it extends from Troutdale to Forest Grove east to west, and from Sauvie Island to Oregon City and Estacada north to south.</a:t>
            </a:r>
          </a:p>
          <a:p>
            <a:endParaRPr lang="en-US" dirty="0"/>
          </a:p>
        </p:txBody>
      </p:sp>
      <p:pic>
        <p:nvPicPr>
          <p:cNvPr id="4" name="Picture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DBFAE9A-B584-230A-D061-E8380A123BC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23099" r="23099"/>
          <a:stretch/>
        </p:blipFill>
        <p:spPr>
          <a:xfrm>
            <a:off x="1164880" y="1446386"/>
            <a:ext cx="5132201" cy="4655650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</p:spTree>
    <p:extLst>
      <p:ext uri="{BB962C8B-B14F-4D97-AF65-F5344CB8AC3E}">
        <p14:creationId xmlns:p14="http://schemas.microsoft.com/office/powerpoint/2010/main" val="875907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 descr="A sign on the side of a road&#10;&#10;Description automatically generated">
            <a:extLst>
              <a:ext uri="{FF2B5EF4-FFF2-40B4-BE49-F238E27FC236}">
                <a16:creationId xmlns:a16="http://schemas.microsoft.com/office/drawing/2014/main" id="{940C4E09-67ED-249A-04CD-E64CC8B63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56" y="2002925"/>
            <a:ext cx="3248714" cy="3717500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BE528A-11D0-CF67-FB9B-87DE7B48C87D}"/>
              </a:ext>
            </a:extLst>
          </p:cNvPr>
          <p:cNvSpPr txBox="1"/>
          <p:nvPr/>
        </p:nvSpPr>
        <p:spPr>
          <a:xfrm>
            <a:off x="4793136" y="2117828"/>
            <a:ext cx="609750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85+ bus line routes.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More than 6,600 bus stops.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Shelters only at stops with an average of at least 50 weekday boarding rides.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Other upgrades can include benches, protected crossings and improved waiting areas.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Transit routes run on a certain route and schedule.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496C5-8582-1D55-0EAD-41DE3A61007E}"/>
              </a:ext>
            </a:extLst>
          </p:cNvPr>
          <p:cNvSpPr txBox="1"/>
          <p:nvPr/>
        </p:nvSpPr>
        <p:spPr>
          <a:xfrm>
            <a:off x="5042000" y="1295039"/>
            <a:ext cx="5119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Fixed-Route Bus System</a:t>
            </a:r>
          </a:p>
        </p:txBody>
      </p:sp>
    </p:spTree>
    <p:extLst>
      <p:ext uri="{BB962C8B-B14F-4D97-AF65-F5344CB8AC3E}">
        <p14:creationId xmlns:p14="http://schemas.microsoft.com/office/powerpoint/2010/main" val="3187422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34640B2-B4CE-5202-C594-D8170B53C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" r="3683" b="-13"/>
          <a:stretch/>
        </p:blipFill>
        <p:spPr>
          <a:xfrm>
            <a:off x="1083905" y="2191755"/>
            <a:ext cx="6443732" cy="3935047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E4E4B5-A473-BEBF-E566-20366791253F}"/>
              </a:ext>
            </a:extLst>
          </p:cNvPr>
          <p:cNvSpPr txBox="1"/>
          <p:nvPr/>
        </p:nvSpPr>
        <p:spPr>
          <a:xfrm>
            <a:off x="8011809" y="2280470"/>
            <a:ext cx="309628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Five MAX Light-Rail Lines:</a:t>
            </a:r>
          </a:p>
          <a:p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Blue</a:t>
            </a:r>
          </a:p>
          <a:p>
            <a:pPr marL="342900" indent="-342900">
              <a:buFont typeface="Wingdings"/>
              <a:buChar char="Ø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Red</a:t>
            </a:r>
          </a:p>
          <a:p>
            <a:pPr marL="342900" indent="-342900">
              <a:buFont typeface="Wingdings"/>
              <a:buChar char="Ø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Yellow</a:t>
            </a:r>
          </a:p>
          <a:p>
            <a:pPr marL="342900" indent="-342900">
              <a:buFont typeface="Wingdings"/>
              <a:buChar char="Ø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Green </a:t>
            </a:r>
          </a:p>
          <a:p>
            <a:pPr marL="342900" indent="-342900">
              <a:buFont typeface="Wingdings"/>
              <a:buChar char="Ø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Orange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B47A2-9E05-4CD7-7CCB-6C8ED1285BE6}"/>
              </a:ext>
            </a:extLst>
          </p:cNvPr>
          <p:cNvSpPr txBox="1"/>
          <p:nvPr/>
        </p:nvSpPr>
        <p:spPr>
          <a:xfrm>
            <a:off x="3047246" y="1206870"/>
            <a:ext cx="609750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MAX Light-Rail System</a:t>
            </a:r>
            <a:br>
              <a:rPr lang="en-US" sz="1800" b="1" dirty="0">
                <a:solidFill>
                  <a:srgbClr val="FFFFFF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826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bus driving down a street&#10;&#10;Description automatically generated">
            <a:extLst>
              <a:ext uri="{FF2B5EF4-FFF2-40B4-BE49-F238E27FC236}">
                <a16:creationId xmlns:a16="http://schemas.microsoft.com/office/drawing/2014/main" id="{EF0B2E41-51ED-E6E5-70AD-7D0891D95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1568340" y="2423304"/>
            <a:ext cx="3528761" cy="2749039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5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081173C1-8C16-6E1B-79F1-FE2814DC2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1235" y="1882618"/>
            <a:ext cx="4211186" cy="4209424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4F5C3F-9843-57DB-992A-3E28A58D75F4}"/>
              </a:ext>
            </a:extLst>
          </p:cNvPr>
          <p:cNvSpPr txBox="1"/>
          <p:nvPr/>
        </p:nvSpPr>
        <p:spPr>
          <a:xfrm>
            <a:off x="1507984" y="5534426"/>
            <a:ext cx="3833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Three Lines of Service: </a:t>
            </a:r>
          </a:p>
          <a:p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NS Line, Loop A, Loop 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66B6A-2122-BDE8-BE09-FDE760E00C42}"/>
              </a:ext>
            </a:extLst>
          </p:cNvPr>
          <p:cNvSpPr txBox="1"/>
          <p:nvPr/>
        </p:nvSpPr>
        <p:spPr>
          <a:xfrm>
            <a:off x="1416494" y="1300936"/>
            <a:ext cx="6097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cs typeface="Calibri"/>
              </a:rPr>
              <a:t>Portland Streetcar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9078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 person standing in a room&#10;&#10;Description automatically generated">
            <a:extLst>
              <a:ext uri="{FF2B5EF4-FFF2-40B4-BE49-F238E27FC236}">
                <a16:creationId xmlns:a16="http://schemas.microsoft.com/office/drawing/2014/main" id="{40C985C2-DDD1-0608-A857-30502F348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7"/>
          <a:stretch/>
        </p:blipFill>
        <p:spPr>
          <a:xfrm>
            <a:off x="1354012" y="2507901"/>
            <a:ext cx="4556557" cy="3381834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5CB7F-BBFB-E588-0254-C2C98F768038}"/>
              </a:ext>
            </a:extLst>
          </p:cNvPr>
          <p:cNvSpPr txBox="1"/>
          <p:nvPr/>
        </p:nvSpPr>
        <p:spPr>
          <a:xfrm>
            <a:off x="6642981" y="1599486"/>
            <a:ext cx="380471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Transit Police and Security Personnel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Fare Inspection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Security Cameras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Station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Rules &amp; Penalties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8B4B95-8E43-3A90-EADB-7687351D94A4}"/>
              </a:ext>
            </a:extLst>
          </p:cNvPr>
          <p:cNvSpPr txBox="1"/>
          <p:nvPr/>
        </p:nvSpPr>
        <p:spPr>
          <a:xfrm>
            <a:off x="6376657" y="5351126"/>
            <a:ext cx="48583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Fact: </a:t>
            </a:r>
            <a:r>
              <a:rPr lang="en-US" sz="1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Most crimes reported on bus, MAX and WES are minor incidents and property crimes, such as vandalism. There are fewer than two reported incidents a day, which is about one in every 231,000 rides.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5A5E6-5457-5A40-6F13-C178501B7A15}"/>
              </a:ext>
            </a:extLst>
          </p:cNvPr>
          <p:cNvSpPr txBox="1"/>
          <p:nvPr/>
        </p:nvSpPr>
        <p:spPr>
          <a:xfrm>
            <a:off x="2900809" y="1421394"/>
            <a:ext cx="1462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11095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12340B-06E9-7892-9238-96C35B34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65" y="1769023"/>
            <a:ext cx="4527488" cy="4140846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EC5076-B15F-9AC8-9354-F7C586C7BC52}"/>
              </a:ext>
            </a:extLst>
          </p:cNvPr>
          <p:cNvSpPr txBox="1"/>
          <p:nvPr/>
        </p:nvSpPr>
        <p:spPr>
          <a:xfrm>
            <a:off x="4243361" y="5990258"/>
            <a:ext cx="2799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http://www.trimet.org/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F2CFB-E880-9180-D573-A3EA13CCBD56}"/>
              </a:ext>
            </a:extLst>
          </p:cNvPr>
          <p:cNvSpPr txBox="1"/>
          <p:nvPr/>
        </p:nvSpPr>
        <p:spPr>
          <a:xfrm>
            <a:off x="3994391" y="972017"/>
            <a:ext cx="6097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TriMet Trip Planner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759B6D-57F1-6650-19A2-15567700C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502" y="1736406"/>
            <a:ext cx="4856586" cy="414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45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90C8A5-090B-DE69-E261-7D5CC1DD5947}"/>
              </a:ext>
            </a:extLst>
          </p:cNvPr>
          <p:cNvSpPr txBox="1"/>
          <p:nvPr/>
        </p:nvSpPr>
        <p:spPr>
          <a:xfrm>
            <a:off x="1227278" y="1876826"/>
            <a:ext cx="88180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Applications (“apps”) can help you plan a trip on the go, in real time, and track your location along your trip.  You can get these apps at these sites: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4A0AC-FB04-45C7-87DD-93AFF2287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77" y="3338654"/>
            <a:ext cx="2945996" cy="1649758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92EDA9-12F3-E762-0D4A-E1740A747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84" y="3350813"/>
            <a:ext cx="2846073" cy="1649758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FD71FA-CA44-9F27-0B50-0C45AE0098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2" r="20148"/>
          <a:stretch/>
        </p:blipFill>
        <p:spPr>
          <a:xfrm>
            <a:off x="8025691" y="3312920"/>
            <a:ext cx="2846072" cy="1687652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</p:spTree>
    <p:extLst>
      <p:ext uri="{BB962C8B-B14F-4D97-AF65-F5344CB8AC3E}">
        <p14:creationId xmlns:p14="http://schemas.microsoft.com/office/powerpoint/2010/main" val="2496043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2B6D69-BC5C-B663-F9F9-D341E4DBA2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5" y="1306050"/>
            <a:ext cx="1439366" cy="141904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6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8AB535-5814-7DBB-6307-41DE6D166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797" y="1363626"/>
            <a:ext cx="2208648" cy="1419043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4FCFEF-DE74-AD51-81D3-A0939DEC9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84" y="1478628"/>
            <a:ext cx="2487787" cy="1073886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C9BFF6-F255-E802-559F-FF25AAB03F0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953" y="3893953"/>
            <a:ext cx="1644094" cy="141904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6"/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2531E3-CB06-166C-998A-790C67C40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742" y="1437882"/>
            <a:ext cx="1439367" cy="1287211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B72190-CD8D-EA6D-AC29-FB8E3D416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739" y="3876679"/>
            <a:ext cx="1625201" cy="1453590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ACDF55-E3DE-FDFF-DC2D-AF9D063532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1311" y="3851621"/>
            <a:ext cx="1440883" cy="1419043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544A6A-A5FA-2C7B-1B27-FE23D880C704}"/>
              </a:ext>
            </a:extLst>
          </p:cNvPr>
          <p:cNvSpPr txBox="1"/>
          <p:nvPr/>
        </p:nvSpPr>
        <p:spPr>
          <a:xfrm>
            <a:off x="1025172" y="2830138"/>
            <a:ext cx="153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Transit Tracker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1F73C-9CCC-A6C8-24E6-30F7E367C3D5}"/>
              </a:ext>
            </a:extLst>
          </p:cNvPr>
          <p:cNvSpPr txBox="1"/>
          <p:nvPr/>
        </p:nvSpPr>
        <p:spPr>
          <a:xfrm>
            <a:off x="3916868" y="2890390"/>
            <a:ext cx="85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Moovit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C7CA8D-3529-4331-A8F2-53D85E9BBEFE}"/>
              </a:ext>
            </a:extLst>
          </p:cNvPr>
          <p:cNvSpPr txBox="1"/>
          <p:nvPr/>
        </p:nvSpPr>
        <p:spPr>
          <a:xfrm>
            <a:off x="7083685" y="2782669"/>
            <a:ext cx="894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3275E7-CF6E-091C-1F81-6B3BBBFE01A2}"/>
              </a:ext>
            </a:extLst>
          </p:cNvPr>
          <p:cNvSpPr txBox="1"/>
          <p:nvPr/>
        </p:nvSpPr>
        <p:spPr>
          <a:xfrm>
            <a:off x="5806469" y="5551950"/>
            <a:ext cx="81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C753CE-9C04-270A-A33B-AD2369599631}"/>
              </a:ext>
            </a:extLst>
          </p:cNvPr>
          <p:cNvSpPr txBox="1"/>
          <p:nvPr/>
        </p:nvSpPr>
        <p:spPr>
          <a:xfrm>
            <a:off x="9500496" y="2782669"/>
            <a:ext cx="1666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PDX Bus </a:t>
            </a:r>
          </a:p>
          <a:p>
            <a:r>
              <a:rPr lang="en-US" sz="1400" dirty="0"/>
              <a:t>(iPhone only)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DFBAFA-7873-02D9-CACE-203014E07AA6}"/>
              </a:ext>
            </a:extLst>
          </p:cNvPr>
          <p:cNvSpPr txBox="1"/>
          <p:nvPr/>
        </p:nvSpPr>
        <p:spPr>
          <a:xfrm>
            <a:off x="2420022" y="5551950"/>
            <a:ext cx="1422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Google Maps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99B872-6E48-D28E-B6D1-937686A22FA6}"/>
              </a:ext>
            </a:extLst>
          </p:cNvPr>
          <p:cNvSpPr txBox="1"/>
          <p:nvPr/>
        </p:nvSpPr>
        <p:spPr>
          <a:xfrm>
            <a:off x="8088699" y="5535390"/>
            <a:ext cx="141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Hop Fastpass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57C563-7A96-5F86-D50E-B0CE19EA73A6}"/>
              </a:ext>
            </a:extLst>
          </p:cNvPr>
          <p:cNvSpPr txBox="1"/>
          <p:nvPr/>
        </p:nvSpPr>
        <p:spPr>
          <a:xfrm>
            <a:off x="1122765" y="6112523"/>
            <a:ext cx="336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these apps are free </a:t>
            </a:r>
          </a:p>
        </p:txBody>
      </p:sp>
    </p:spTree>
    <p:extLst>
      <p:ext uri="{BB962C8B-B14F-4D97-AF65-F5344CB8AC3E}">
        <p14:creationId xmlns:p14="http://schemas.microsoft.com/office/powerpoint/2010/main" val="138089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048180-A2B4-3CF2-E6E7-EA60593F13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424" y="2139517"/>
            <a:ext cx="3142661" cy="4150446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61C808-9014-715D-9A31-49DA91B07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42" y="2139518"/>
            <a:ext cx="2847421" cy="4150445"/>
          </a:xfrm>
          <a:prstGeom prst="rect">
            <a:avLst/>
          </a:prstGeom>
          <a:effectLst>
            <a:glow rad="127000">
              <a:schemeClr val="accent6"/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2C61FD-319A-B3F4-0662-3F0ADA773B74}"/>
              </a:ext>
            </a:extLst>
          </p:cNvPr>
          <p:cNvSpPr txBox="1"/>
          <p:nvPr/>
        </p:nvSpPr>
        <p:spPr>
          <a:xfrm>
            <a:off x="851026" y="1180609"/>
            <a:ext cx="4644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Transit Tracker-Text</a:t>
            </a:r>
            <a:endParaRPr lang="en-U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9A52D7-0DF6-2C51-87E0-132D344BC42B}"/>
              </a:ext>
            </a:extLst>
          </p:cNvPr>
          <p:cNvSpPr txBox="1"/>
          <p:nvPr/>
        </p:nvSpPr>
        <p:spPr>
          <a:xfrm>
            <a:off x="5619938" y="1295227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Text your Stop ID Number to 27299</a:t>
            </a:r>
          </a:p>
        </p:txBody>
      </p:sp>
    </p:spTree>
    <p:extLst>
      <p:ext uri="{BB962C8B-B14F-4D97-AF65-F5344CB8AC3E}">
        <p14:creationId xmlns:p14="http://schemas.microsoft.com/office/powerpoint/2010/main" val="339781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47DE8F-3436-DB0C-17DF-FAE01B7212E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145" y="1337310"/>
            <a:ext cx="9109709" cy="4834890"/>
          </a:xfrm>
          <a:noFill/>
          <a:effectLst>
            <a:glow rad="127000">
              <a:schemeClr val="accent6"/>
            </a:glow>
            <a:outerShdw blurRad="50800" dist="38100" algn="l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1401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 PP Template" id="{60B4947F-C030-4CB4-BD49-5C8EF502F5A1}" vid="{67F15A77-1465-4097-9AC1-1875EA28F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RC PP Template (3)</Template>
  <TotalTime>115</TotalTime>
  <Words>608</Words>
  <Application>Microsoft Office PowerPoint</Application>
  <PresentationFormat>Widescreen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Sempert</dc:creator>
  <cp:lastModifiedBy>Lisa Sempert</cp:lastModifiedBy>
  <cp:revision>2</cp:revision>
  <dcterms:created xsi:type="dcterms:W3CDTF">2023-03-06T19:13:06Z</dcterms:created>
  <dcterms:modified xsi:type="dcterms:W3CDTF">2023-03-06T22:57:26Z</dcterms:modified>
</cp:coreProperties>
</file>